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2" r:id="rId47"/>
    <p:sldId id="553" r:id="rId48"/>
    <p:sldId id="554" r:id="rId49"/>
    <p:sldId id="558" r:id="rId50"/>
    <p:sldId id="559" r:id="rId51"/>
    <p:sldId id="557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4" autoAdjust="0"/>
    <p:restoredTop sz="87663" autoAdjust="0"/>
  </p:normalViewPr>
  <p:slideViewPr>
    <p:cSldViewPr>
      <p:cViewPr varScale="1">
        <p:scale>
          <a:sx n="92" d="100"/>
          <a:sy n="92" d="100"/>
        </p:scale>
        <p:origin x="36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4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3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9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1/6/2016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ey.ac.nz/~kahawick/159331/Goto-Harmful-Dijkstra.pdf" TargetMode="External"/><Relationship Id="rId2" Type="http://schemas.openxmlformats.org/officeDocument/2006/relationships/hyperlink" Target="http://www.cs.utexas.edu/users/EWD/transcriptions/EWD02xx/EWD2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2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85800"/>
            <a:ext cx="77724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Control Flow, Conditional Statements and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364119"/>
            <a:ext cx="8234897" cy="879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Organizing the </a:t>
            </a:r>
            <a:r>
              <a:rPr lang="en-US" sz="3600" dirty="0"/>
              <a:t>Control </a:t>
            </a:r>
            <a:r>
              <a:rPr lang="en-US" sz="3600" dirty="0" smtClean="0"/>
              <a:t>Flow Correctly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0" name="Picture 2" descr="http://impresswithwordpress.com/wp-content/uploads/2014/04/categoriestagswordp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69266"/>
            <a:ext cx="3883475" cy="22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898" y="3894831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016398" y="3732260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/>
              <a:t> for the conditional statements body, even when it is a single line: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Why omitting the brackets could be harmful?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This is misleading code + misleading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Statements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5905" y="2291517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4425816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DoAnotherThing();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DoDifferentThing();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016" y="2387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520" y="4541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Always put the normal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expected</a:t>
            </a:r>
            <a:r>
              <a:rPr lang="en-US" sz="3200" dirty="0" smtClean="0"/>
              <a:t>) condition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 after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dirty="0" smtClean="0"/>
              <a:t>-clause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Start from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most common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cases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,  then go to the unusual 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51891" y="1981200"/>
            <a:ext cx="5314521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Code.OK)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(response.Code == Code.NotFound)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981200"/>
            <a:ext cx="4968037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Code.NotFound)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(response.Code == Code.OK)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7613" y="3810000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9290" y="3859371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comparing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noProof="1" smtClean="0"/>
              <a:t>:</a:t>
            </a:r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Always consider the else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If needed, document why the else isn't </a:t>
            </a:r>
            <a:r>
              <a:rPr lang="en-US" dirty="0" smtClean="0"/>
              <a:t>necessary</a:t>
            </a:r>
            <a:endParaRPr lang="en-US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4767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5735" y="182880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 == true)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321076"/>
            <a:ext cx="1005578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(parserState != States.Finished)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Ignore all content once the parser has finished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695" y="433873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17" y="1885071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4965" y="1897275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double negation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-clause with a meaningful statement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meaningful boolean expressions, which read like a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(!HasNoError)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9133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 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19754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126940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1308" y="1914436"/>
            <a:ext cx="752564" cy="7525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40920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aware of copy/paste problems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/>
              <a:t> bodies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0706" y="2057400"/>
            <a:ext cx="497710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p = null;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GetSomePerson();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GetOtherPerson();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p.SendSms();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2057400"/>
            <a:ext cx="535173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GetSomePerson();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GetOtherPerson();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054" y="220980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509" y="2196548"/>
            <a:ext cx="800009" cy="6858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 always simplify them by introducing boolean variables or boolean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Complex boolean expressions can be harmful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will you find the problem if you get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Simple Conditions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477161"/>
            <a:ext cx="104394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75788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last example can be easily refactored into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sz="3000" dirty="0" smtClean="0"/>
              <a:t> code: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3000" dirty="0"/>
              <a:t>Now the code is: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read</a:t>
            </a:r>
            <a:r>
              <a:rPr lang="en-US" sz="3000" dirty="0"/>
              <a:t> – the logic of the condition is clear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Easy to debug </a:t>
            </a:r>
            <a:r>
              <a:rPr lang="en-US" sz="3000" dirty="0"/>
              <a:t>– breakpoint can be put at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Boolean Conditions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122" y="1870745"/>
            <a:ext cx="1117309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inRange)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9048" y="187074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494155"/>
          </a:xfrm>
        </p:spPr>
        <p:txBody>
          <a:bodyPr/>
          <a:lstStyle/>
          <a:p>
            <a:r>
              <a:rPr lang="en-US" dirty="0" smtClean="0"/>
              <a:t>Use object-oriented approach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676400"/>
            <a:ext cx="10766795" cy="4906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bIns="180000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Maze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Cell CurrentCell { get; set;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IList&lt;Cell&gt; VisitedCells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IList&lt;Cell&gt; NeighbourCells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Size Size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IsCurrentCellInRange()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this.Size.Contains(CurrentCell);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IsCurrentCellVisited()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this.VisitedCells.Contains(CurrentCell);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8431" y="6107875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276" y="1794578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Now the code: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Models the real scenario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Stays close to the problem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80626"/>
            <a:ext cx="10462075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AreNeighbourCellsEmpty()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ShouldVisitCurrentCell()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this.IsCurrentCellInRange()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this.CurrentCell.IsEmpty()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this.AreNeighbourCellsEmpty()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!this.IsCurrentCellVisited()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12452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decision table </a:t>
            </a:r>
            <a:r>
              <a:rPr lang="en-US" dirty="0" smtClean="0"/>
              <a:t>can be used for simplicity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Decision Tables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1981200"/>
            <a:ext cx="10766795" cy="441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table = new Hashtable();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table.Add("A", new AWorker());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table.Add("B", new BWorker());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table.Add("C", new CWorker());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key = GetWorkerKey();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worker = table[key];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(worker !=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worker.Work();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6112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Organizing </a:t>
            </a:r>
            <a:r>
              <a:rPr lang="en-US" sz="4000" dirty="0" smtClean="0"/>
              <a:t>Straight-Line Code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Conditional Statements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Loops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Other Control Flow </a:t>
            </a:r>
            <a:r>
              <a:rPr lang="en-US" sz="4000" dirty="0" smtClean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 expression </a:t>
            </a:r>
            <a:r>
              <a:rPr lang="en-US" dirty="0" smtClean="0"/>
              <a:t>improves readability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De Morgan's laws for negative checks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Positive Boolean Expressions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05000"/>
            <a:ext cx="518025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(IsValid)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5986" y="1905000"/>
            <a:ext cx="53833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50353" y="615309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(!(IsValid &amp;&amp; IsVisible))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353" y="521958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 || !IsVisible)</a:t>
            </a:r>
          </a:p>
        </p:txBody>
      </p:sp>
      <p:sp>
        <p:nvSpPr>
          <p:cNvPr id="12" name="Equal 11"/>
          <p:cNvSpPr/>
          <p:nvPr/>
        </p:nvSpPr>
        <p:spPr>
          <a:xfrm>
            <a:off x="5180251" y="5543490"/>
            <a:ext cx="1523603" cy="685800"/>
          </a:xfrm>
          <a:prstGeom prst="mathEqua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66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55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complex boolean conditions without parenthesis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parenthesis helps readability as well as ensure correctness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Too many parenthesis have to be avoided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separate Boolean methods or variables in those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Parentheses for Simplification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962090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b &amp;&amp; b &lt; c || c == d)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274268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((a &lt; b &amp;&amp; b &lt; c) || c == d)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89" y="1825888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90" y="3157176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8815" y="958845"/>
            <a:ext cx="11804822" cy="5594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Most languages evaluate from left to right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Stop evaluation as soon as some of the boolean operands is satisfied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Some languages do not follow this "short-circuit" rule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Useful when checking for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TODO: check if index is in range before value check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DO NOT</a:t>
            </a:r>
            <a:r>
              <a:rPr lang="en-US" sz="3200" dirty="0" smtClean="0"/>
              <a:t> evaluate methods inside if-condition / for-loop initialization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Expression Evaluation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224159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(FalseCondition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283208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(TrueCondition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457" y="2796763"/>
            <a:ext cx="1523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7457" y="2209800"/>
            <a:ext cx="1422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2588" y="4629090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(list != null &amp;&amp; list.Count &gt; 0) …</a:t>
            </a:r>
          </a:p>
        </p:txBody>
      </p:sp>
    </p:spTree>
    <p:extLst>
      <p:ext uri="{BB962C8B-B14F-4D97-AF65-F5344CB8AC3E}">
        <p14:creationId xmlns:p14="http://schemas.microsoft.com/office/powerpoint/2010/main" val="936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numeric boolean expressions as they are presented on a number line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Contained in an interval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Outside of an interval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Expressions as Operands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0456" y="3104346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a &amp;&amp; b &gt; x)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20455" y="3694836"/>
            <a:ext cx="42660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x &amp;&amp; x &lt; b)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97560" y="3637746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110148" y="3180546"/>
            <a:ext cx="2336191" cy="838200"/>
          </a:xfrm>
          <a:prstGeom prst="arc">
            <a:avLst>
              <a:gd name="adj1" fmla="val 10706394"/>
              <a:gd name="adj2" fmla="val 13647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07001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43192" y="3637746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8011583" y="3599646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22736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20456" y="513191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&gt; x || x &gt; b)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320456" y="572240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&lt; a || b &lt; x)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7560" y="5638800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9446339" y="5181600"/>
            <a:ext cx="2031471" cy="838200"/>
          </a:xfrm>
          <a:prstGeom prst="arc">
            <a:avLst>
              <a:gd name="adj1" fmla="val 10646144"/>
              <a:gd name="adj2" fmla="val 1647414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07001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243192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3" name="Arc 32"/>
          <p:cNvSpPr/>
          <p:nvPr/>
        </p:nvSpPr>
        <p:spPr>
          <a:xfrm>
            <a:off x="5078677" y="5181600"/>
            <a:ext cx="2031471" cy="838200"/>
          </a:xfrm>
          <a:prstGeom prst="arc">
            <a:avLst>
              <a:gd name="adj1" fmla="val 16146515"/>
              <a:gd name="adj2" fmla="val 927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284833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5986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10043054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54207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31" name="Picture 3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297180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995" y="359327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97951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3" y="560099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/>
              <a:t>of conditional statements and loops makes</a:t>
            </a:r>
            <a:br>
              <a:rPr lang="en-US" dirty="0" smtClean="0"/>
            </a:br>
            <a:r>
              <a:rPr lang="en-US" dirty="0" smtClean="0"/>
              <a:t>the code unclear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than 2-3 levels is too deep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Deeply nested code is complex and hard to read and understand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you can extract portions of the code in separate methods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This simplifies the logic of the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Using good method names makes the code self-documenting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Deep Nesting of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14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6031" y="6023839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55591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52039"/>
            <a:ext cx="10462075" cy="5577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(arr[i] &lt; arr[i + 2])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244705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990600"/>
            <a:ext cx="10462075" cy="5542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j;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i;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6031" y="61341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2198" y="117566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Deep Nesting – Example (2</a:t>
            </a:r>
            <a:r>
              <a:rPr lang="en-US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19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Avoiding Deep Nesting – Example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143000"/>
            <a:ext cx="10462075" cy="53069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FindMax(int[] arr, int i)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 + 1],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maxElem = FindMax(arr, i);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338844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Choose the most effective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sz="3000" dirty="0" smtClean="0"/>
              <a:t> of cases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normal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usual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cases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frequency</a:t>
            </a:r>
            <a:endParaRPr lang="en-US" sz="2800" dirty="0" smtClean="0"/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most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unusual</a:t>
            </a:r>
            <a:r>
              <a:rPr lang="en-US" sz="2800" dirty="0" smtClean="0"/>
              <a:t> (exceptional) case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cases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numerically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Keep the actions of each case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Extract complex logic in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Use the default clause in a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statement or the last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000" dirty="0" smtClean="0"/>
              <a:t>in a chain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000" dirty="0" smtClean="0"/>
              <a:t> to trap errors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3396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Organizing Straight-Line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37796"/>
            <a:ext cx="8938472" cy="1339204"/>
          </a:xfrm>
        </p:spPr>
        <p:txBody>
          <a:bodyPr/>
          <a:lstStyle/>
          <a:p>
            <a:r>
              <a:rPr lang="en-US" dirty="0" smtClean="0"/>
              <a:t>Order and Separate Your Dependencies Correctly</a:t>
            </a:r>
            <a:endParaRPr lang="en-US" dirty="0"/>
          </a:p>
        </p:txBody>
      </p:sp>
      <p:pic>
        <p:nvPicPr>
          <p:cNvPr id="2051" name="Picture 3" descr="Source: http://www.flickr.com/photos/blackcustard/81680010/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59"/>
          <a:stretch/>
        </p:blipFill>
        <p:spPr bwMode="auto">
          <a:xfrm>
            <a:off x="3402245" y="1295400"/>
            <a:ext cx="4984074" cy="2699656"/>
          </a:xfrm>
          <a:prstGeom prst="rect">
            <a:avLst/>
          </a:prstGeom>
          <a:noFill/>
          <a:ln w="9525">
            <a:solidFill>
              <a:schemeClr val="accent4">
                <a:lumMod val="5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5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Console.WriteLine("Found tag: {0}", tag);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OutOfTag:</a:t>
            </a:r>
          </a:p>
          <a:p>
            <a:pPr>
              <a:lnSpc>
                <a:spcPts val="21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…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003" y="1295400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307098"/>
            <a:ext cx="10462075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InvalidOperationException(</a:t>
            </a:r>
          </a:p>
          <a:p>
            <a:pPr>
              <a:lnSpc>
                <a:spcPts val="26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"Invalid parse state: " + parseState);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059" y="1324575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using </a:t>
            </a:r>
            <a:r>
              <a:rPr lang="en-US" sz="3200" noProof="1" smtClean="0"/>
              <a:t>fallthroughs (and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goto case</a:t>
            </a:r>
            <a:r>
              <a:rPr lang="en-US" sz="3200" noProof="1" smtClean="0"/>
              <a:t>)</a:t>
            </a:r>
            <a:endParaRPr lang="en-US" sz="3200" dirty="0" smtClean="0"/>
          </a:p>
          <a:p>
            <a:r>
              <a:rPr lang="en-US" sz="3200" dirty="0" smtClean="0"/>
              <a:t>When you do use them, document them well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– Best Practices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21867"/>
            <a:ext cx="10462075" cy="41857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(c)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2: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FALLTHROUGH 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17: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DoSomethingElse();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5: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43: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DoOtherThings();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161" y="2601686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-s, pay attention to the order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clauses</a:t>
            </a:r>
          </a:p>
          <a:p>
            <a:pPr lvl="1"/>
            <a:r>
              <a:rPr lang="en-US" dirty="0" smtClean="0"/>
              <a:t>Make sure the nominal case is clear</a:t>
            </a:r>
          </a:p>
          <a:p>
            <a:r>
              <a:rPr lang="en-US" dirty="0" smtClean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+mj-lt"/>
                <a:cs typeface="Consolas" panose="020B0609020204030204" pitchFamily="49" charset="0"/>
              </a:rPr>
              <a:t>-then-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chains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 smtClean="0"/>
              <a:t> statements, choose the most readable order</a:t>
            </a:r>
          </a:p>
          <a:p>
            <a:r>
              <a:rPr lang="en-US" dirty="0" smtClean="0"/>
              <a:t>Optimize boolean statements to improve readability</a:t>
            </a:r>
          </a:p>
          <a:p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clause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/>
              <a:t> statement </a:t>
            </a:r>
            <a:r>
              <a:rPr lang="en-US" dirty="0" smtClean="0"/>
              <a:t>or the last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a chain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-s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trap errors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Control Statements – Summary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721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Using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92782" y="5555527"/>
            <a:ext cx="10245332" cy="719034"/>
          </a:xfrm>
        </p:spPr>
        <p:txBody>
          <a:bodyPr/>
          <a:lstStyle/>
          <a:p>
            <a:r>
              <a:rPr lang="en-US" dirty="0" smtClean="0"/>
              <a:t>Choosing the Appropriate Loop Type</a:t>
            </a:r>
          </a:p>
        </p:txBody>
      </p:sp>
      <p:pic>
        <p:nvPicPr>
          <p:cNvPr id="1026" name="Picture 2" descr="http://www.siliconrepublic.com/fs/img/jif%20dog%20tai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2192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1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the correct type of loop: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repeat some block of code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each element of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when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know how many times </a:t>
            </a:r>
            <a:r>
              <a:rPr lang="en-US" dirty="0" smtClean="0"/>
              <a:t>a block should be repeated</a:t>
            </a:r>
          </a:p>
          <a:p>
            <a:r>
              <a:rPr lang="en-US" dirty="0" smtClean="0"/>
              <a:t>Avoid deep nesting of loops</a:t>
            </a:r>
          </a:p>
          <a:p>
            <a:pPr lvl="1"/>
            <a:r>
              <a:rPr lang="en-US" dirty="0" smtClean="0"/>
              <a:t>You can extract the loop body in a new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Keep loops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defRPr/>
            </a:pPr>
            <a:r>
              <a:rPr lang="en-US" sz="2800" dirty="0" smtClean="0"/>
              <a:t>This helps people who read your code</a:t>
            </a:r>
          </a:p>
          <a:p>
            <a:pPr eaLnBrk="1" hangingPunct="1">
              <a:defRPr/>
            </a:pPr>
            <a:r>
              <a:rPr lang="en-US" sz="3200" dirty="0" smtClean="0"/>
              <a:t>Treat the inside of the loop as it were a routine</a:t>
            </a:r>
          </a:p>
          <a:p>
            <a:pPr lvl="1" eaLnBrk="1" hangingPunct="1">
              <a:defRPr/>
            </a:pPr>
            <a:r>
              <a:rPr lang="en-US" sz="2800" dirty="0" smtClean="0"/>
              <a:t>Don't make the reader look inside the loop to understand the loop control</a:t>
            </a:r>
          </a:p>
          <a:p>
            <a:pPr eaLnBrk="1" hangingPunct="1">
              <a:defRPr/>
            </a:pPr>
            <a:r>
              <a:rPr lang="en-US" sz="3200" dirty="0" smtClean="0"/>
              <a:t>Think of a loop as a black box: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937" y="4495800"/>
            <a:ext cx="104620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(!inputFile.EndOfFile() &amp;&amp; !hasErrors)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952" y="5229100"/>
            <a:ext cx="904004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(black box code)</a:t>
            </a:r>
          </a:p>
        </p:txBody>
      </p:sp>
    </p:spTree>
    <p:extLst>
      <p:ext uri="{BB962C8B-B14F-4D97-AF65-F5344CB8AC3E}">
        <p14:creationId xmlns:p14="http://schemas.microsoft.com/office/powerpoint/2010/main" val="32634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 smtClean="0"/>
              <a:t>Keep loop housekeeping at the start or at the end of the loop block</a:t>
            </a:r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buNone/>
              <a:defRPr/>
            </a:pPr>
            <a:endParaRPr lang="en-US" sz="3000" dirty="0" smtClean="0"/>
          </a:p>
          <a:p>
            <a:pPr eaLnBrk="1" hangingPunct="1">
              <a:spcBef>
                <a:spcPts val="2400"/>
              </a:spcBef>
              <a:defRPr/>
            </a:pPr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variable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sz="3000" dirty="0" smtClean="0"/>
              <a:t> to make loops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3398" y="1921396"/>
            <a:ext cx="6399133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868" y="1921396"/>
            <a:ext cx="4570809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7868" y="4636104"/>
            <a:ext cx="4570809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 = 2000; i &lt; 2011; i++)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for(j = 1; j &lt;= 12; j++)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83398" y="4636104"/>
            <a:ext cx="6399133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(year = 2000; year &lt; 2011; year++)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(month = 1; month &lt;= 12; month++)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938" y="1974734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1978928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171" y="4712303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4682952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</a:t>
            </a:r>
            <a:r>
              <a:rPr lang="en-US" dirty="0" smtClean="0"/>
              <a:t> loops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spcBef>
                <a:spcPts val="3000"/>
              </a:spcBef>
              <a:defRPr/>
            </a:pPr>
            <a:r>
              <a:rPr lang="en-US" dirty="0" smtClean="0"/>
              <a:t>Be aware of your language loop semantics</a:t>
            </a:r>
          </a:p>
          <a:p>
            <a:pPr lvl="1">
              <a:defRPr/>
            </a:pPr>
            <a:r>
              <a:rPr lang="en-US" dirty="0" smtClean="0"/>
              <a:t>C# </a:t>
            </a:r>
            <a:r>
              <a:rPr lang="en-US" dirty="0"/>
              <a:t>– a</a:t>
            </a:r>
            <a:r>
              <a:rPr lang="en-US" dirty="0" smtClean="0"/>
              <a:t>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modified closure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1445" y="3245584"/>
            <a:ext cx="1036050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inputChar = Console.Read();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(inputChar != '\n');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1445" y="1905001"/>
            <a:ext cx="103605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((inputChar = Console.Read()) != '\n')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868" y="20363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0984" y="340797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explicitly change the index value to force the loop to stop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/>
              <a:t>-loop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instead</a:t>
            </a:r>
          </a:p>
          <a:p>
            <a:r>
              <a:rPr lang="en-US" dirty="0" smtClean="0"/>
              <a:t>Put only the controlling statements in the loop header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422657"/>
            <a:ext cx="487553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0, sum = 0;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&lt; length;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arr[i],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92839" y="3422657"/>
            <a:ext cx="548497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arr[i];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0362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4898" y="35814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Make dependencies obvious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 methods according to dependencies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method parameters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Document the control flow if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47755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= GetData();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groupedData = GroupData(data);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PrintGroupedData(groupedData);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18037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6054" y="477553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1874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code that depends on the loop index's final value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8787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&lt; length);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65901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found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found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found;</a:t>
            </a:r>
          </a:p>
        </p:txBody>
      </p:sp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842" y="2298864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362" y="230975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for tests at the </a:t>
            </a:r>
            <a:br>
              <a:rPr lang="en-US" sz="3600" dirty="0" smtClean="0"/>
            </a:br>
            <a:r>
              <a:rPr lang="en-US" sz="3600" dirty="0" smtClean="0"/>
              <a:t>top of a loop to avoid nested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600" dirty="0" smtClean="0"/>
              <a:t>-s</a:t>
            </a:r>
            <a:endParaRPr lang="en-US" sz="3600" dirty="0" smtClean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dirty="0" smtClean="0"/>
              <a:t>Avoid loops with lots of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/>
              <a:t>-s scattered trough it</a:t>
            </a:r>
          </a:p>
          <a:p>
            <a:r>
              <a:rPr lang="en-US" sz="3600" dirty="0" smtClean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only with caution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continue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2" y="4114800"/>
            <a:ext cx="4418601" cy="220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make the loops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enough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to view it all at once (one screen)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shorten</a:t>
            </a:r>
            <a:r>
              <a:rPr lang="en-US" dirty="0" smtClean="0"/>
              <a:t> the loop body</a:t>
            </a:r>
          </a:p>
          <a:p>
            <a:r>
              <a:rPr lang="en-US" dirty="0" smtClean="0"/>
              <a:t>Make long loops especially clear 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nesting</a:t>
            </a:r>
            <a:r>
              <a:rPr lang="en-US" dirty="0" smtClean="0"/>
              <a:t> in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Should a Loop Be?</a:t>
            </a:r>
            <a:endParaRPr lang="en-US" dirty="0"/>
          </a:p>
        </p:txBody>
      </p:sp>
      <p:pic>
        <p:nvPicPr>
          <p:cNvPr id="5" name="Picture 2" descr="http://www.adventurequilter.com/e-Learning/Articles/Images/Loops-1-direction-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681290" y="2223122"/>
            <a:ext cx="2667000" cy="4773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54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Other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823179"/>
            <a:ext cx="8938472" cy="719034"/>
          </a:xfrm>
        </p:spPr>
        <p:txBody>
          <a:bodyPr/>
          <a:lstStyle/>
          <a:p>
            <a:r>
              <a:rPr lang="en-US" dirty="0" smtClean="0"/>
              <a:t>return, goto</a:t>
            </a:r>
            <a:endParaRPr lang="en-US" dirty="0"/>
          </a:p>
        </p:txBody>
      </p:sp>
      <p:pic>
        <p:nvPicPr>
          <p:cNvPr id="1026" name="Picture 2" descr="http://mhj.io/images/g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50214"/>
            <a:ext cx="4446164" cy="49334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when it enhances readability</a:t>
            </a:r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avoid deep nesting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Avoid multiple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-s in long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461" y="2513901"/>
            <a:ext cx="558654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(string != null)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2727" y="2513901"/>
            <a:ext cx="548497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(string ==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698" y="2656114"/>
            <a:ext cx="719060" cy="7190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784" y="2645500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Avoid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, because they have a tendency to introduce spaghetti code</a:t>
            </a:r>
          </a:p>
          <a:p>
            <a:r>
              <a:rPr lang="en-US" dirty="0" smtClean="0">
                <a:hlinkClick r:id="rId2"/>
              </a:rPr>
              <a:t>“A Case Against the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GO TO Statement”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noProof="1" smtClean="0"/>
              <a:t>Edsger Dijkstra</a:t>
            </a:r>
          </a:p>
          <a:p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 as a last resort</a:t>
            </a:r>
          </a:p>
          <a:p>
            <a:pPr lvl="1"/>
            <a:r>
              <a:rPr lang="en-US" dirty="0" smtClean="0"/>
              <a:t>If they make the code </a:t>
            </a:r>
            <a:br>
              <a:rPr lang="en-US" dirty="0" smtClean="0"/>
            </a:br>
            <a:r>
              <a:rPr lang="en-US" dirty="0" smtClean="0"/>
              <a:t>more maintainable</a:t>
            </a:r>
          </a:p>
          <a:p>
            <a:r>
              <a:rPr lang="en-US" dirty="0" smtClean="0"/>
              <a:t>C# supports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labels,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but avoid it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GOTO</a:t>
            </a:r>
            <a:endParaRPr lang="en-US" dirty="0"/>
          </a:p>
        </p:txBody>
      </p:sp>
      <p:pic>
        <p:nvPicPr>
          <p:cNvPr id="1026" name="Picture 2" descr="Edsger W. Dijkstr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137" y="1981200"/>
            <a:ext cx="1927675" cy="145818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89" y="3429000"/>
            <a:ext cx="3656965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Using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Straight-Line Code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Order methods by their dependencies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 and 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Order the cases by frequency or natural order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Keep expressions and statements simple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Use the appropriate control flow structures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Don't </a:t>
            </a:r>
            <a:r>
              <a:rPr lang="en-US" dirty="0"/>
              <a:t>use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Flow, Conditional Statements and Loops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High Quality Code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40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statements'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does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code read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like a newspaper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related statements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clear boundaries for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blank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 smtClean="0"/>
              <a:t> to separate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 separate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(2)</a:t>
            </a:r>
            <a:endParaRPr lang="en-US" dirty="0"/>
          </a:p>
        </p:txBody>
      </p:sp>
      <p:pic>
        <p:nvPicPr>
          <p:cNvPr id="1028" name="Picture 4" descr="C:\Users\Stefan Dobrev\AppData\Local\Microsoft\Windows\Temporary Internet Files\Content.IE5\O31XIKJB\MCj04260620000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1412" y="2676787"/>
            <a:ext cx="2581210" cy="186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033244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report.Footer = CreateReportFooter(report);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report.Content = CreateReportContent(report);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report.Header = CraeteReportHeader(report);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295400"/>
            <a:ext cx="1066800" cy="1066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0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= CreateReportHeader(report);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= CreateReportContent(report);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= CreateReportFooter(report);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CraeteReportHeader(Report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1158" y="103631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important thing to consider when organizing</a:t>
            </a:r>
            <a:br>
              <a:rPr lang="en-US" dirty="0" smtClean="0"/>
            </a:br>
            <a:r>
              <a:rPr lang="en-US" dirty="0" smtClean="0"/>
              <a:t>straight-line code is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US" dirty="0" smtClean="0"/>
              <a:t>Dependencies should be made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</a:t>
            </a:r>
          </a:p>
          <a:p>
            <a:pPr lvl="1"/>
            <a:r>
              <a:rPr lang="en-US" dirty="0" smtClean="0"/>
              <a:t>Through the use of good routine names, parameter lists and comments</a:t>
            </a:r>
          </a:p>
          <a:p>
            <a:r>
              <a:rPr lang="en-US" dirty="0" smtClean="0"/>
              <a:t>If code doesn't have order dependencies</a:t>
            </a:r>
          </a:p>
          <a:p>
            <a:pPr lvl="1"/>
            <a:r>
              <a:rPr lang="en-US" dirty="0" smtClean="0"/>
              <a:t>Keep related statements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5158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Using </a:t>
            </a:r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0134"/>
            <a:ext cx="8938472" cy="688256"/>
          </a:xfrm>
        </p:spPr>
        <p:txBody>
          <a:bodyPr/>
          <a:lstStyle/>
          <a:p>
            <a:r>
              <a:rPr lang="en-US" dirty="0" smtClean="0"/>
              <a:t>Using Control Structures</a:t>
            </a:r>
            <a:endParaRPr lang="en-US" dirty="0"/>
          </a:p>
        </p:txBody>
      </p:sp>
      <p:pic>
        <p:nvPicPr>
          <p:cNvPr id="44034" name="Picture 2" descr="http://oma.od.nih.gov/ms/records/recdisp/images/flowchart-blank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400000">
            <a:off x="4147381" y="-704639"/>
            <a:ext cx="3536134" cy="69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2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2968</Words>
  <Application>Microsoft Office PowerPoint</Application>
  <PresentationFormat>Custom</PresentationFormat>
  <Paragraphs>777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Control Flow, Conditional Statements and Loops</vt:lpstr>
      <vt:lpstr>Table of Contents</vt:lpstr>
      <vt:lpstr>Organizing Straight-Line Code</vt:lpstr>
      <vt:lpstr>Straight-Line Code</vt:lpstr>
      <vt:lpstr>Straight-Line Code (2)</vt:lpstr>
      <vt:lpstr>Straight-Line Code – Examples</vt:lpstr>
      <vt:lpstr>Straight-Line Code – Examples (2)</vt:lpstr>
      <vt:lpstr>Straight-Line Code – Summary</vt:lpstr>
      <vt:lpstr>Using Conditional Statements</vt:lpstr>
      <vt:lpstr>Using Conditional Statements</vt:lpstr>
      <vt:lpstr>Using Conditional Statements (2)</vt:lpstr>
      <vt:lpstr>Using Conditional Statements (3)</vt:lpstr>
      <vt:lpstr>Using Conditional Statements (4)</vt:lpstr>
      <vt:lpstr>Using Conditional Statements (5)</vt:lpstr>
      <vt:lpstr>Use Simple Conditions</vt:lpstr>
      <vt:lpstr>Simplifying Boolean Conditions</vt:lpstr>
      <vt:lpstr>Simplifying Boolean Conditions (2)</vt:lpstr>
      <vt:lpstr>Simplifying Boolean Conditions (3)</vt:lpstr>
      <vt:lpstr>Use Decision Tables</vt:lpstr>
      <vt:lpstr>Positive Boolean Expressions</vt:lpstr>
      <vt:lpstr>Use Parentheses for Simplification</vt:lpstr>
      <vt:lpstr>Boolean Expression Evaluation</vt:lpstr>
      <vt:lpstr>Numeric Expressions as Operands</vt:lpstr>
      <vt:lpstr>Avoid Deep Nesting of Blocks</vt:lpstr>
      <vt:lpstr>Deep Nesting – Example</vt:lpstr>
      <vt:lpstr>Deep Nesting – Example (2)</vt:lpstr>
      <vt:lpstr>Avoiding Deep Nesting – Example (2)</vt:lpstr>
      <vt:lpstr>Avoiding Deep Nesting – Example (2)</vt:lpstr>
      <vt:lpstr>Using case Statement</vt:lpstr>
      <vt:lpstr>Incorrect case Statement</vt:lpstr>
      <vt:lpstr>Improved case Statement</vt:lpstr>
      <vt:lpstr>Case – Best Practices</vt:lpstr>
      <vt:lpstr>Control Statements – Summary</vt:lpstr>
      <vt:lpstr>Using Loops</vt:lpstr>
      <vt:lpstr>Using Loops</vt:lpstr>
      <vt:lpstr>Loops: Best Practices</vt:lpstr>
      <vt:lpstr>Loops: Best Practices (2)</vt:lpstr>
      <vt:lpstr>Loops: Best Practices (3)</vt:lpstr>
      <vt:lpstr>Loops: Tips on for-Loop</vt:lpstr>
      <vt:lpstr>Loops: Tips on for-Loop (2)</vt:lpstr>
      <vt:lpstr>Loops: break and continue</vt:lpstr>
      <vt:lpstr>How Long Should a Loop Be?</vt:lpstr>
      <vt:lpstr>Other Control Flow Structures</vt:lpstr>
      <vt:lpstr>The return Statement</vt:lpstr>
      <vt:lpstr>GOTO</vt:lpstr>
      <vt:lpstr>Using Control Flow Structures</vt:lpstr>
      <vt:lpstr>Summary</vt:lpstr>
      <vt:lpstr>Control Flow, Conditional Statements and Loops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2016-01-06T12:11:12Z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